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82" r:id="rId3"/>
    <p:sldId id="278" r:id="rId4"/>
    <p:sldId id="276" r:id="rId5"/>
    <p:sldId id="283" r:id="rId6"/>
    <p:sldId id="261" r:id="rId7"/>
    <p:sldId id="286" r:id="rId8"/>
    <p:sldId id="290" r:id="rId9"/>
    <p:sldId id="274" r:id="rId10"/>
    <p:sldId id="260" r:id="rId11"/>
  </p:sldIdLst>
  <p:sldSz cx="12192000" cy="6858000"/>
  <p:notesSz cx="6669088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40">
          <p15:clr>
            <a:srgbClr val="A4A3A4"/>
          </p15:clr>
        </p15:guide>
        <p15:guide id="3" pos="234">
          <p15:clr>
            <a:srgbClr val="A4A3A4"/>
          </p15:clr>
        </p15:guide>
        <p15:guide id="4" pos="7446">
          <p15:clr>
            <a:srgbClr val="A4A3A4"/>
          </p15:clr>
        </p15:guide>
        <p15:guide id="5" orient="horz" pos="2546">
          <p15:clr>
            <a:srgbClr val="A4A3A4"/>
          </p15:clr>
        </p15:guide>
        <p15:guide id="6" orient="horz" pos="40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B36"/>
    <a:srgbClr val="CD9B6A"/>
    <a:srgbClr val="CF9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1003"/>
        <p:guide pos="3840"/>
        <p:guide pos="234"/>
        <p:guide pos="7446"/>
        <p:guide orient="horz" pos="2546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721360" y="2317264"/>
            <a:ext cx="6208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74B36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СОЦИАЛЬНЫЙ КОНТРАКТ 2021</a:t>
            </a:r>
          </a:p>
          <a:p>
            <a:r>
              <a:rPr lang="ru-RU" sz="28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опыт Иркутской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4BC31D-DCD6-40FF-99B3-B4BF7B278FDE}"/>
              </a:ext>
            </a:extLst>
          </p:cNvPr>
          <p:cNvSpPr txBox="1"/>
          <p:nvPr/>
        </p:nvSpPr>
        <p:spPr>
          <a:xfrm>
            <a:off x="1785937" y="6120368"/>
            <a:ext cx="3487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2212"/>
                </a:solidFill>
                <a:latin typeface="Circe" panose="020B0502020203020203" pitchFamily="34" charset="-52"/>
                <a:cs typeface="Times New Roman" pitchFamily="18" charset="0"/>
              </a:rPr>
              <a:t>Иркутск 2021</a:t>
            </a:r>
          </a:p>
        </p:txBody>
      </p:sp>
    </p:spTree>
    <p:extLst>
      <p:ext uri="{BB962C8B-B14F-4D97-AF65-F5344CB8AC3E}">
        <p14:creationId xmlns:p14="http://schemas.microsoft.com/office/powerpoint/2010/main" val="16265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371475" y="3136612"/>
            <a:ext cx="80903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F532B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ЖДЕМ</a:t>
            </a:r>
            <a:r>
              <a:rPr lang="ru-RU" sz="32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 ВАС В ЦЕНТРЕ</a:t>
            </a:r>
          </a:p>
          <a:p>
            <a:r>
              <a:rPr lang="ru-RU" sz="32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«МОЙ БИЗНЕС»!</a:t>
            </a:r>
            <a:endParaRPr lang="ru-RU" sz="3200" b="1" dirty="0">
              <a:solidFill>
                <a:srgbClr val="EF532B"/>
              </a:solidFill>
              <a:latin typeface="Montserrat" panose="00000500000000000000" pitchFamily="2" charset="-52"/>
              <a:ea typeface="PT_Russia Text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F07A7-D67B-4232-82AA-69130C36A612}"/>
              </a:ext>
            </a:extLst>
          </p:cNvPr>
          <p:cNvSpPr txBox="1"/>
          <p:nvPr/>
        </p:nvSpPr>
        <p:spPr>
          <a:xfrm>
            <a:off x="3233737" y="5357497"/>
            <a:ext cx="572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2212"/>
                </a:solidFill>
                <a:latin typeface="Circe" panose="020B0502020203020203" pitchFamily="34" charset="-52"/>
                <a:cs typeface="Times New Roman" pitchFamily="18" charset="0"/>
              </a:rPr>
              <a:t>+7 (3952) 202-102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4A04F-F66C-4902-90AF-E88EA5D1B471}"/>
              </a:ext>
            </a:extLst>
          </p:cNvPr>
          <p:cNvSpPr txBox="1"/>
          <p:nvPr/>
        </p:nvSpPr>
        <p:spPr>
          <a:xfrm>
            <a:off x="3233737" y="6120368"/>
            <a:ext cx="572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562212"/>
                </a:solidFill>
                <a:latin typeface="Circe" panose="020B0502020203020203" pitchFamily="34" charset="-52"/>
                <a:cs typeface="Times New Roman" pitchFamily="18" charset="0"/>
              </a:rPr>
              <a:t>info@mb38.ru</a:t>
            </a:r>
            <a:endParaRPr lang="ru-RU" dirty="0">
              <a:solidFill>
                <a:srgbClr val="562212"/>
              </a:solidFill>
              <a:latin typeface="Circe" panose="020B0502020203020203" pitchFamily="34" charset="-5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4A04F-F66C-4902-90AF-E88EA5D1B471}"/>
              </a:ext>
            </a:extLst>
          </p:cNvPr>
          <p:cNvSpPr txBox="1"/>
          <p:nvPr/>
        </p:nvSpPr>
        <p:spPr>
          <a:xfrm>
            <a:off x="3233736" y="5738932"/>
            <a:ext cx="5724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562212"/>
                </a:solidFill>
                <a:latin typeface="Circe" panose="020B0502020203020203" pitchFamily="34" charset="-52"/>
                <a:cs typeface="Times New Roman" pitchFamily="18" charset="0"/>
              </a:rPr>
              <a:t>www.mb38.ru</a:t>
            </a:r>
            <a:endParaRPr lang="ru-RU" dirty="0">
              <a:solidFill>
                <a:srgbClr val="562212"/>
              </a:solidFill>
              <a:latin typeface="Circe" panose="020B0502020203020203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6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8F429-9596-4F3E-BF93-176D1FB1B4FA}"/>
              </a:ext>
            </a:extLst>
          </p:cNvPr>
          <p:cNvSpPr txBox="1"/>
          <p:nvPr/>
        </p:nvSpPr>
        <p:spPr>
          <a:xfrm>
            <a:off x="5501259" y="1784339"/>
            <a:ext cx="6568821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Виды социального контракта в 2021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C9989-2D59-40D5-B54E-4B35C511B349}"/>
              </a:ext>
            </a:extLst>
          </p:cNvPr>
          <p:cNvSpPr txBox="1"/>
          <p:nvPr/>
        </p:nvSpPr>
        <p:spPr>
          <a:xfrm>
            <a:off x="5501258" y="2773537"/>
            <a:ext cx="6568821" cy="27597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Социальным контрактом предусмотрены 4 основные программы адаптации: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трудоустройство,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прохождение профессионального обучения и дополнительного профессионального образования,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ведение личного подсобного хозяйства,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осуществление индивидуальной предпринимательской деятельности или </a:t>
            </a:r>
            <a:r>
              <a:rPr lang="ru-RU" dirty="0" err="1">
                <a:latin typeface="Montserrat" panose="00000500000000000000" pitchFamily="2" charset="-52"/>
                <a:cs typeface="Times New Roman" pitchFamily="18" charset="0"/>
              </a:rPr>
              <a:t>самозанятости</a:t>
            </a:r>
            <a:r>
              <a:rPr lang="ru-RU" dirty="0">
                <a:latin typeface="Montserrat" panose="00000500000000000000" pitchFamily="2" charset="-52"/>
                <a:cs typeface="Times New Roman" pitchFamily="18" charset="0"/>
              </a:rPr>
              <a:t>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EA22A-B5F2-4DF7-BDA9-98DC89A14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242"/>
            <a:ext cx="2968758" cy="2968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8" y="1784339"/>
            <a:ext cx="4557262" cy="45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443758" y="368301"/>
            <a:ext cx="10479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Направления социального контракта </a:t>
            </a:r>
          </a:p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Сопровождаемые Центром «Мой бизнес»</a:t>
            </a:r>
          </a:p>
        </p:txBody>
      </p:sp>
    </p:spTree>
    <p:extLst>
      <p:ext uri="{BB962C8B-B14F-4D97-AF65-F5344CB8AC3E}">
        <p14:creationId xmlns:p14="http://schemas.microsoft.com/office/powerpoint/2010/main" val="229115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439837" y="368301"/>
            <a:ext cx="9627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Бизнес-процесс заключения </a:t>
            </a:r>
          </a:p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и реализации социального контракта</a:t>
            </a:r>
          </a:p>
        </p:txBody>
      </p:sp>
    </p:spTree>
    <p:extLst>
      <p:ext uri="{BB962C8B-B14F-4D97-AF65-F5344CB8AC3E}">
        <p14:creationId xmlns:p14="http://schemas.microsoft.com/office/powerpoint/2010/main" val="42356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A6641-EE2C-42D7-9B65-358D0A20B5DA}"/>
              </a:ext>
            </a:extLst>
          </p:cNvPr>
          <p:cNvSpPr txBox="1"/>
          <p:nvPr/>
        </p:nvSpPr>
        <p:spPr>
          <a:xfrm>
            <a:off x="371474" y="406575"/>
            <a:ext cx="8172757" cy="6052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latin typeface="Montserrat" panose="00000500000000000000" pitchFamily="2" charset="-52"/>
                <a:cs typeface="Times New Roman" pitchFamily="18" charset="0"/>
              </a:rPr>
              <a:t>Основные проблемы (страхи) выделяемые гражданами при заключении социального контракта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EA22A-B5F2-4DF7-BDA9-98DC89A14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242"/>
            <a:ext cx="2968758" cy="29687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1" y="2654784"/>
            <a:ext cx="3876675" cy="387667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CAA949-D867-498D-BF9D-4DC066961AB6}"/>
              </a:ext>
            </a:extLst>
          </p:cNvPr>
          <p:cNvGrpSpPr/>
          <p:nvPr/>
        </p:nvGrpSpPr>
        <p:grpSpPr>
          <a:xfrm>
            <a:off x="5179783" y="1219071"/>
            <a:ext cx="6612909" cy="830997"/>
            <a:chOff x="5207616" y="1592263"/>
            <a:chExt cx="6612909" cy="830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82905D-CA64-4383-80B6-26FE68BBFE58}"/>
                </a:ext>
              </a:extLst>
            </p:cNvPr>
            <p:cNvSpPr txBox="1"/>
            <p:nvPr/>
          </p:nvSpPr>
          <p:spPr>
            <a:xfrm>
              <a:off x="6984383" y="1703409"/>
              <a:ext cx="4836142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>
                  <a:latin typeface="Montserrat" panose="00000500000000000000" pitchFamily="2" charset="-52"/>
                  <a:cs typeface="Times New Roman" pitchFamily="18" charset="0"/>
                </a:rPr>
                <a:t>Отчетность (бухгалтерская, налоговая и т.д.)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C916AD-6FED-445E-AE69-ED27DE4349B6}"/>
                </a:ext>
              </a:extLst>
            </p:cNvPr>
            <p:cNvSpPr txBox="1"/>
            <p:nvPr/>
          </p:nvSpPr>
          <p:spPr>
            <a:xfrm>
              <a:off x="5207616" y="1592263"/>
              <a:ext cx="161944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800" dirty="0">
                  <a:solidFill>
                    <a:srgbClr val="562212"/>
                  </a:solidFill>
                  <a:latin typeface="Montserrat SemiBold" panose="000007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63%</a:t>
              </a:r>
              <a:endParaRPr lang="ru-RU" sz="4800" dirty="0">
                <a:solidFill>
                  <a:srgbClr val="EF532B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AF8436-FFEF-47A6-AF7C-E447633AE3B0}"/>
              </a:ext>
            </a:extLst>
          </p:cNvPr>
          <p:cNvGrpSpPr/>
          <p:nvPr/>
        </p:nvGrpSpPr>
        <p:grpSpPr>
          <a:xfrm>
            <a:off x="5179783" y="2328979"/>
            <a:ext cx="6374783" cy="830997"/>
            <a:chOff x="5207617" y="2422546"/>
            <a:chExt cx="6374783" cy="8309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0C4710-AF37-4E36-B156-38F17A74F710}"/>
                </a:ext>
              </a:extLst>
            </p:cNvPr>
            <p:cNvSpPr txBox="1"/>
            <p:nvPr/>
          </p:nvSpPr>
          <p:spPr>
            <a:xfrm>
              <a:off x="7098890" y="2517221"/>
              <a:ext cx="4483510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>
                  <a:latin typeface="Montserrat" panose="00000500000000000000" pitchFamily="2" charset="-52"/>
                  <a:cs typeface="Times New Roman" pitchFamily="18" charset="0"/>
                </a:rPr>
                <a:t>Маркетинг (как продавать, как найти клиентов)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8036B4-DFE8-425A-9FF0-709FEF75F25F}"/>
                </a:ext>
              </a:extLst>
            </p:cNvPr>
            <p:cNvSpPr txBox="1"/>
            <p:nvPr/>
          </p:nvSpPr>
          <p:spPr>
            <a:xfrm>
              <a:off x="5207617" y="2422546"/>
              <a:ext cx="161944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800" dirty="0">
                  <a:solidFill>
                    <a:srgbClr val="562212"/>
                  </a:solidFill>
                  <a:latin typeface="Montserrat SemiBold" panose="000007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42%</a:t>
              </a:r>
              <a:endParaRPr lang="ru-RU" sz="4800" dirty="0">
                <a:solidFill>
                  <a:srgbClr val="EF532B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7B75313-55D9-4EBB-8159-DC722B3502BD}"/>
              </a:ext>
            </a:extLst>
          </p:cNvPr>
          <p:cNvGrpSpPr/>
          <p:nvPr/>
        </p:nvGrpSpPr>
        <p:grpSpPr>
          <a:xfrm>
            <a:off x="5179783" y="4548795"/>
            <a:ext cx="6640742" cy="830997"/>
            <a:chOff x="5207616" y="3257525"/>
            <a:chExt cx="6640742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A75D88-3D14-4909-9ADC-16E847E46117}"/>
                </a:ext>
              </a:extLst>
            </p:cNvPr>
            <p:cNvSpPr txBox="1"/>
            <p:nvPr/>
          </p:nvSpPr>
          <p:spPr>
            <a:xfrm>
              <a:off x="7098889" y="3337479"/>
              <a:ext cx="4749469" cy="6104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>
                  <a:latin typeface="Montserrat" panose="00000500000000000000" pitchFamily="2" charset="-52"/>
                  <a:cs typeface="Times New Roman" pitchFamily="18" charset="0"/>
                </a:rPr>
                <a:t>Организация бизнес-процессов деятельности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FD57BC-F9DC-46ED-8E11-C82A1DEE7069}"/>
                </a:ext>
              </a:extLst>
            </p:cNvPr>
            <p:cNvSpPr txBox="1"/>
            <p:nvPr/>
          </p:nvSpPr>
          <p:spPr>
            <a:xfrm>
              <a:off x="5207616" y="3257525"/>
              <a:ext cx="161944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800" dirty="0">
                  <a:solidFill>
                    <a:srgbClr val="562212"/>
                  </a:solidFill>
                  <a:latin typeface="Montserrat SemiBold" panose="000007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18%</a:t>
              </a:r>
              <a:endParaRPr lang="ru-RU" sz="4800" dirty="0">
                <a:solidFill>
                  <a:srgbClr val="EF532B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E5DD23E-9C6C-4B71-8E77-402C2D6CFFB0}"/>
              </a:ext>
            </a:extLst>
          </p:cNvPr>
          <p:cNvGrpSpPr/>
          <p:nvPr/>
        </p:nvGrpSpPr>
        <p:grpSpPr>
          <a:xfrm>
            <a:off x="5179783" y="5658703"/>
            <a:ext cx="6640742" cy="830997"/>
            <a:chOff x="5207616" y="3257525"/>
            <a:chExt cx="6640742" cy="83099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2C0F0C-2970-4075-9E39-B9EA48FD5079}"/>
                </a:ext>
              </a:extLst>
            </p:cNvPr>
            <p:cNvSpPr txBox="1"/>
            <p:nvPr/>
          </p:nvSpPr>
          <p:spPr>
            <a:xfrm>
              <a:off x="7098889" y="3340044"/>
              <a:ext cx="4749469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>
                  <a:latin typeface="Montserrat" panose="00000500000000000000" pitchFamily="2" charset="-52"/>
                  <a:cs typeface="Times New Roman" pitchFamily="18" charset="0"/>
                </a:rPr>
                <a:t>Сертификация, стандартизация, получение разрешительной документации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40A353-E3ED-48B5-BA7D-1E05806D9BA2}"/>
                </a:ext>
              </a:extLst>
            </p:cNvPr>
            <p:cNvSpPr txBox="1"/>
            <p:nvPr/>
          </p:nvSpPr>
          <p:spPr>
            <a:xfrm>
              <a:off x="5207616" y="3257525"/>
              <a:ext cx="161944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800" dirty="0">
                  <a:solidFill>
                    <a:srgbClr val="562212"/>
                  </a:solidFill>
                  <a:latin typeface="Montserrat SemiBold" panose="000007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11%</a:t>
              </a:r>
              <a:endParaRPr lang="ru-RU" sz="4800" dirty="0">
                <a:solidFill>
                  <a:srgbClr val="EF532B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12B74CF-EAD1-4B23-997E-4AADA8954C44}"/>
              </a:ext>
            </a:extLst>
          </p:cNvPr>
          <p:cNvGrpSpPr/>
          <p:nvPr/>
        </p:nvGrpSpPr>
        <p:grpSpPr>
          <a:xfrm>
            <a:off x="5179783" y="3390601"/>
            <a:ext cx="6640742" cy="879283"/>
            <a:chOff x="5207616" y="3209239"/>
            <a:chExt cx="6640742" cy="87928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A9B33A-C4AA-4523-98BA-4DD04E92D880}"/>
                </a:ext>
              </a:extLst>
            </p:cNvPr>
            <p:cNvSpPr txBox="1"/>
            <p:nvPr/>
          </p:nvSpPr>
          <p:spPr>
            <a:xfrm>
              <a:off x="7098889" y="3209239"/>
              <a:ext cx="4749469" cy="86690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>
                  <a:latin typeface="Montserrat" panose="00000500000000000000" pitchFamily="2" charset="-52"/>
                  <a:cs typeface="Times New Roman" pitchFamily="18" charset="0"/>
                </a:rPr>
                <a:t>Взаимодействие с контрагентами, сопровождение (отсутствие квалифицированных кадров)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51DB1C-3AA3-4CDF-B3F6-E047691F01F1}"/>
                </a:ext>
              </a:extLst>
            </p:cNvPr>
            <p:cNvSpPr txBox="1"/>
            <p:nvPr/>
          </p:nvSpPr>
          <p:spPr>
            <a:xfrm>
              <a:off x="5207616" y="3257525"/>
              <a:ext cx="161944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800" dirty="0">
                  <a:solidFill>
                    <a:srgbClr val="562212"/>
                  </a:solidFill>
                  <a:latin typeface="Montserrat SemiBold" panose="000007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24%</a:t>
              </a:r>
              <a:endParaRPr lang="ru-RU" sz="4800" dirty="0">
                <a:solidFill>
                  <a:srgbClr val="EF532B"/>
                </a:solidFill>
                <a:latin typeface="Montserrat SemiBold" panose="000007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66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5031400" y="2806218"/>
            <a:ext cx="65599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ПОДДЕРЖКА ГРАЖДАН ИРКУТСКОЙ ОБЛАСТИ</a:t>
            </a:r>
          </a:p>
          <a:p>
            <a:r>
              <a:rPr lang="ru-RU" sz="2400" b="1" dirty="0">
                <a:solidFill>
                  <a:srgbClr val="E74B36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ЦЕНТРОМ «МОЙ БИЗНЕС»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439837" y="359730"/>
            <a:ext cx="4768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Путь с центром «Мой Бизнес» -</a:t>
            </a:r>
          </a:p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4 шага к снижению рисков</a:t>
            </a:r>
          </a:p>
        </p:txBody>
      </p:sp>
    </p:spTree>
    <p:extLst>
      <p:ext uri="{BB962C8B-B14F-4D97-AF65-F5344CB8AC3E}">
        <p14:creationId xmlns:p14="http://schemas.microsoft.com/office/powerpoint/2010/main" val="369377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07B09-C084-4062-8C99-482AB801F949}"/>
              </a:ext>
            </a:extLst>
          </p:cNvPr>
          <p:cNvSpPr txBox="1"/>
          <p:nvPr/>
        </p:nvSpPr>
        <p:spPr>
          <a:xfrm>
            <a:off x="551597" y="368301"/>
            <a:ext cx="5497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Программы дистанционных курсов</a:t>
            </a:r>
          </a:p>
        </p:txBody>
      </p:sp>
    </p:spTree>
    <p:extLst>
      <p:ext uri="{BB962C8B-B14F-4D97-AF65-F5344CB8AC3E}">
        <p14:creationId xmlns:p14="http://schemas.microsoft.com/office/powerpoint/2010/main" val="73743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A6641-EE2C-42D7-9B65-358D0A20B5DA}"/>
              </a:ext>
            </a:extLst>
          </p:cNvPr>
          <p:cNvSpPr txBox="1"/>
          <p:nvPr/>
        </p:nvSpPr>
        <p:spPr>
          <a:xfrm>
            <a:off x="471911" y="406575"/>
            <a:ext cx="6538489" cy="6052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Развитие вновь зарегистрированных предпринимателей Центром «Мой Бизнес»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EA22A-B5F2-4DF7-BDA9-98DC89A14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242"/>
            <a:ext cx="2968758" cy="2968758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5232401" y="1563592"/>
            <a:ext cx="6350000" cy="610424"/>
            <a:chOff x="5232400" y="1765463"/>
            <a:chExt cx="6588125" cy="6104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CA6641-EE2C-42D7-9B65-358D0A20B5DA}"/>
                </a:ext>
              </a:extLst>
            </p:cNvPr>
            <p:cNvSpPr txBox="1"/>
            <p:nvPr/>
          </p:nvSpPr>
          <p:spPr>
            <a:xfrm>
              <a:off x="5678354" y="1765463"/>
              <a:ext cx="6142171" cy="6104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Консультации по выбору бизнес направления и подготовка бизнес-плана 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232400" y="1923355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232400" y="2540176"/>
            <a:ext cx="6350000" cy="353943"/>
            <a:chOff x="5242560" y="2604904"/>
            <a:chExt cx="6588125" cy="3539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CA6641-EE2C-42D7-9B65-358D0A20B5DA}"/>
                </a:ext>
              </a:extLst>
            </p:cNvPr>
            <p:cNvSpPr txBox="1"/>
            <p:nvPr/>
          </p:nvSpPr>
          <p:spPr>
            <a:xfrm>
              <a:off x="5688514" y="2604904"/>
              <a:ext cx="6142171" cy="35394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Комплексная программа обучения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242560" y="2634555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32400" y="3260279"/>
            <a:ext cx="6350000" cy="353943"/>
            <a:chOff x="5242560" y="3319349"/>
            <a:chExt cx="6588125" cy="3539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A6641-EE2C-42D7-9B65-358D0A20B5DA}"/>
                </a:ext>
              </a:extLst>
            </p:cNvPr>
            <p:cNvSpPr txBox="1"/>
            <p:nvPr/>
          </p:nvSpPr>
          <p:spPr>
            <a:xfrm>
              <a:off x="5688514" y="3319349"/>
              <a:ext cx="6142171" cy="35394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Регистрация ИП и </a:t>
              </a:r>
              <a:r>
                <a:rPr lang="ru-RU" sz="2000" dirty="0" err="1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самозанятых</a:t>
              </a:r>
              <a:endParaRPr lang="ru-RU" sz="2000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242560" y="3349000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1" y="2655537"/>
            <a:ext cx="3876675" cy="387667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7EC7567-9BC9-44EB-B9CB-9DCEF70250DC}"/>
              </a:ext>
            </a:extLst>
          </p:cNvPr>
          <p:cNvGrpSpPr/>
          <p:nvPr/>
        </p:nvGrpSpPr>
        <p:grpSpPr>
          <a:xfrm>
            <a:off x="5232400" y="3980382"/>
            <a:ext cx="6588125" cy="605294"/>
            <a:chOff x="5242560" y="3916309"/>
            <a:chExt cx="6588125" cy="60529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C38806-EF25-474E-92A1-2304F89EDD31}"/>
                </a:ext>
              </a:extLst>
            </p:cNvPr>
            <p:cNvSpPr txBox="1"/>
            <p:nvPr/>
          </p:nvSpPr>
          <p:spPr>
            <a:xfrm>
              <a:off x="5688514" y="3916309"/>
              <a:ext cx="6142171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Включение в реестр получателей мер поддержки в рамках НП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2832A02-521E-41E3-AD3A-739BEBA500B1}"/>
                </a:ext>
              </a:extLst>
            </p:cNvPr>
            <p:cNvSpPr/>
            <p:nvPr/>
          </p:nvSpPr>
          <p:spPr>
            <a:xfrm>
              <a:off x="5242560" y="4071635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B7EEB99-3E7B-444A-8E70-DE9E9C3342B7}"/>
              </a:ext>
            </a:extLst>
          </p:cNvPr>
          <p:cNvGrpSpPr/>
          <p:nvPr/>
        </p:nvGrpSpPr>
        <p:grpSpPr>
          <a:xfrm>
            <a:off x="5232400" y="4951836"/>
            <a:ext cx="6588125" cy="605294"/>
            <a:chOff x="5242560" y="4794271"/>
            <a:chExt cx="6588125" cy="60529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D19081-E21D-4E21-9C00-956AC242656E}"/>
                </a:ext>
              </a:extLst>
            </p:cNvPr>
            <p:cNvSpPr txBox="1"/>
            <p:nvPr/>
          </p:nvSpPr>
          <p:spPr>
            <a:xfrm>
              <a:off x="5688514" y="4794271"/>
              <a:ext cx="6142171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Включение в региональное бизнес-сообщество и/или территориальный кластер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E33975E-C0B9-43F8-8597-CECFEE94D4A1}"/>
                </a:ext>
              </a:extLst>
            </p:cNvPr>
            <p:cNvSpPr/>
            <p:nvPr/>
          </p:nvSpPr>
          <p:spPr>
            <a:xfrm>
              <a:off x="5242560" y="4949597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D2C3B62-F530-42E1-A975-54F55ADCFFD7}"/>
              </a:ext>
            </a:extLst>
          </p:cNvPr>
          <p:cNvGrpSpPr/>
          <p:nvPr/>
        </p:nvGrpSpPr>
        <p:grpSpPr>
          <a:xfrm>
            <a:off x="5232400" y="5923291"/>
            <a:ext cx="6588125" cy="605294"/>
            <a:chOff x="5242560" y="5545267"/>
            <a:chExt cx="6588125" cy="60529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FE4EFC-7758-4699-9701-ED603579B006}"/>
                </a:ext>
              </a:extLst>
            </p:cNvPr>
            <p:cNvSpPr txBox="1"/>
            <p:nvPr/>
          </p:nvSpPr>
          <p:spPr>
            <a:xfrm>
              <a:off x="5688514" y="5545267"/>
              <a:ext cx="6142171" cy="6052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>
                  <a:solidFill>
                    <a:srgbClr val="562212"/>
                  </a:solidFill>
                  <a:latin typeface="Montserrat" panose="00000500000000000000" pitchFamily="2" charset="-52"/>
                  <a:ea typeface="PT_Russia Text" panose="02000503000000020004" pitchFamily="2" charset="0"/>
                  <a:cs typeface="Arial" panose="020B0604020202020204" pitchFamily="34" charset="0"/>
                </a:rPr>
                <a:t>Сопровождение в течение действия социального контракта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7E6CC98-F540-422E-9670-2545B63D18EA}"/>
                </a:ext>
              </a:extLst>
            </p:cNvPr>
            <p:cNvSpPr/>
            <p:nvPr/>
          </p:nvSpPr>
          <p:spPr>
            <a:xfrm>
              <a:off x="5242560" y="5700593"/>
              <a:ext cx="294640" cy="2946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95290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217</Words>
  <Application>Microsoft Office PowerPoint</Application>
  <PresentationFormat>Широкоэкранный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Circe</vt:lpstr>
      <vt:lpstr>Montserrat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Wooki</dc:creator>
  <cp:lastModifiedBy>Демиденко Сергей Владимирович</cp:lastModifiedBy>
  <cp:revision>110</cp:revision>
  <dcterms:modified xsi:type="dcterms:W3CDTF">2022-03-22T08:24:18Z</dcterms:modified>
</cp:coreProperties>
</file>